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2"/>
  </p:notesMasterIdLst>
  <p:sldIdLst>
    <p:sldId id="256" r:id="rId2"/>
    <p:sldId id="274" r:id="rId3"/>
    <p:sldId id="276" r:id="rId4"/>
    <p:sldId id="271" r:id="rId5"/>
    <p:sldId id="272" r:id="rId6"/>
    <p:sldId id="273" r:id="rId7"/>
    <p:sldId id="275" r:id="rId8"/>
    <p:sldId id="277" r:id="rId9"/>
    <p:sldId id="278" r:id="rId10"/>
    <p:sldId id="264" r:id="rId1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6C6B6F"/>
    <a:srgbClr val="9C1C1F"/>
    <a:srgbClr val="253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0"/>
    <p:restoredTop sz="94660"/>
  </p:normalViewPr>
  <p:slideViewPr>
    <p:cSldViewPr>
      <p:cViewPr>
        <p:scale>
          <a:sx n="150" d="100"/>
          <a:sy n="150" d="100"/>
        </p:scale>
        <p:origin x="138" y="-1332"/>
      </p:cViewPr>
      <p:guideLst>
        <p:guide orient="horz" pos="2159"/>
        <p:guide pos="311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907E-B10E-490D-9911-A2511C0DD0DE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434E0-0C7C-4E66-AC8A-17E82DF107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03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34E0-0C7C-4E66-AC8A-17E82DF1073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60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434E0-0C7C-4E66-AC8A-17E82DF1073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4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51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0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38E7-92CF-412F-89D0-BEA23AF6E060}" type="datetimeFigureOut">
              <a:rPr lang="ko-KR" altLang="en-US" smtClean="0"/>
              <a:t>2025-08-04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60" r:id="rId6"/>
    <p:sldLayoutId id="2147483661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098" y="1844824"/>
            <a:ext cx="826380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경희대학교 포털 출석인정신청 </a:t>
            </a:r>
            <a:endParaRPr lang="en-US" altLang="ko-KR" sz="45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  <a:p>
            <a:pPr algn="ctr"/>
            <a:endParaRPr lang="en-US" altLang="ko-KR" sz="45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  <a:p>
            <a:pPr algn="ctr"/>
            <a:r>
              <a:rPr lang="ko-KR" altLang="en-US" sz="45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학생 매뉴얼</a:t>
            </a:r>
            <a:endParaRPr lang="en-US" altLang="ko-KR" sz="45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260" y="5117122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교무처 </a:t>
            </a:r>
            <a:r>
              <a:rPr lang="ko-KR" altLang="en-US" sz="2000" dirty="0" err="1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학사지원팀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046" y="2924944"/>
            <a:ext cx="297389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5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Thank you</a:t>
            </a:r>
            <a:endParaRPr lang="ko-KR" altLang="en-US" sz="45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324" y="2606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24070"/>
              </p:ext>
            </p:extLst>
          </p:nvPr>
        </p:nvGraphicFramePr>
        <p:xfrm>
          <a:off x="442324" y="1124744"/>
          <a:ext cx="885698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일반대학원의 경우 </a:t>
                      </a:r>
                      <a:r>
                        <a:rPr lang="ko-KR" altLang="en-US" sz="1600" b="0" baseline="0" dirty="0" err="1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공결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생리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질병 등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 의한 출석인정을 서면 제출하였으나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2025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학년도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학기부터 </a:t>
                      </a:r>
                      <a:r>
                        <a:rPr lang="ko-KR" altLang="en-US" sz="1600" b="0" baseline="0" dirty="0" err="1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공결에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대한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‘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출석신청 및 출석인정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’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 전산화 되었습니다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</a:p>
                    <a:p>
                      <a:pPr marL="285750" indent="-28575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해당 </a:t>
                      </a:r>
                      <a:r>
                        <a:rPr lang="ko-KR" altLang="en-US" sz="1600" b="0" baseline="0" dirty="0" err="1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공결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신청에 대해 교강사가 처리할 경우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포털에서 확인이 가능합니다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</a:p>
                    <a:p>
                      <a:pPr marL="285750" indent="-28575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600" b="0" baseline="0" dirty="0">
                        <a:solidFill>
                          <a:srgbClr val="C00000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indent="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출석인정신청서 내용 中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-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학생은 출석인정신청서 및 증빙서류를 사유발생 후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600" b="0" baseline="0" dirty="0" err="1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생리공결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이내에 담당 교강사에게 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indent="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 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제출함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-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교강사는 신청서류 확인 후 출석으로 인정할 수 있음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indent="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※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증빙서류 미흡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 교강사의 판단에 따라 반려처리 될 수도 있음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1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96" y="2606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출석인정항목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2902241-7AB1-4312-B43D-D557A8C50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72145"/>
              </p:ext>
            </p:extLst>
          </p:nvPr>
        </p:nvGraphicFramePr>
        <p:xfrm>
          <a:off x="272480" y="1196752"/>
          <a:ext cx="8856984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출석인정항목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D8BE4D7-D2B6-4C60-B4D8-05DA29A49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30880"/>
              </p:ext>
            </p:extLst>
          </p:nvPr>
        </p:nvGraphicFramePr>
        <p:xfrm>
          <a:off x="272480" y="1772816"/>
          <a:ext cx="9361040" cy="3821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12497822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3348271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1649505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683341137"/>
                    </a:ext>
                  </a:extLst>
                </a:gridCol>
              </a:tblGrid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출석인정항목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사후신청</a:t>
                      </a:r>
                      <a:endParaRPr lang="en-US" altLang="ko-KR" sz="1400" u="none" strike="noStrike" dirty="0"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가능일수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인정기간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증빙서류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77497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생리공결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월 </a:t>
                      </a:r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없음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545581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체육특기자의 연습 및 대회참가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해당기간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관련서류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420173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직계가족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((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외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조부모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부모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형제자매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배우자의 사망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사망진단서 또는 병원확인서</a:t>
                      </a:r>
                      <a:r>
                        <a:rPr lang="en-US" altLang="ko-KR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가족관계 확인 서류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779298"/>
                  </a:ext>
                </a:extLst>
              </a:tr>
              <a:tr h="6046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병역판정검사 또는 예비군훈련 참석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해당일 또는 해당기간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징병검사통지서 또는 </a:t>
                      </a:r>
                      <a:r>
                        <a:rPr lang="ko-KR" altLang="en-US" sz="1400" u="none" strike="noStrike" dirty="0" err="1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훈련참석확인서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등 병역 관련 증빙서류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276087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정부기관 또는 학교의 요청에 의한 행사참석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해당일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참석 확인서 또는 연수 확인서 등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관련공문 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244402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교육실습 및 학습답사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해당기간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참석 확인서 또는 연수 확인서 등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관련공문 외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046092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등교가 불가능한 질병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최대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진료확인서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106617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본인의 결혼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청첩장 또는 혼인신고서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5461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본인의 출산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출생신고서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의료기관 확인서 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893607"/>
                  </a:ext>
                </a:extLst>
              </a:tr>
              <a:tr h="308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배우자의 출산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출생신고서</a:t>
                      </a:r>
                      <a:r>
                        <a:rPr lang="en-US" altLang="ko-KR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의료기관 확인서 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020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076CB3-CA3A-4835-9B00-A157703D3B18}"/>
              </a:ext>
            </a:extLst>
          </p:cNvPr>
          <p:cNvSpPr txBox="1"/>
          <p:nvPr/>
        </p:nvSpPr>
        <p:spPr>
          <a:xfrm>
            <a:off x="272480" y="6021288"/>
            <a:ext cx="8568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※ </a:t>
            </a:r>
            <a:r>
              <a:rPr lang="ko-KR" altLang="en-US" sz="1600" b="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조기취업 출석인정은 서면으로 신청서 제출</a:t>
            </a:r>
            <a:endParaRPr lang="ko-KR" alt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EB0EF-657A-4592-883C-56E50001D5A8}"/>
              </a:ext>
            </a:extLst>
          </p:cNvPr>
          <p:cNvSpPr txBox="1"/>
          <p:nvPr/>
        </p:nvSpPr>
        <p:spPr>
          <a:xfrm>
            <a:off x="271127" y="5719531"/>
            <a:ext cx="8568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* </a:t>
            </a:r>
            <a:r>
              <a:rPr lang="ko-KR" altLang="en-US" sz="1600" b="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사유발생일로부터 신청 가능 기간</a:t>
            </a:r>
            <a:r>
              <a:rPr lang="en-US" altLang="ko-KR" sz="1600" b="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(N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 이내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24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617703-58F7-4078-BC50-DD7F3E48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839"/>
            <a:ext cx="9906000" cy="3931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324" y="271693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1. </a:t>
            </a:r>
            <a:r>
              <a:rPr lang="ko-KR" altLang="en-US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출석인정신청 메뉴 접속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315" y="1267869"/>
            <a:ext cx="5086741" cy="40421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[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수업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/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성적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]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→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[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출석인정신청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]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클릭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736976" y="3104965"/>
            <a:ext cx="82809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137">
            <a:off x="5560795" y="3015011"/>
            <a:ext cx="470908" cy="4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5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E4715E-4086-48CA-AB96-C4C4B98D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" y="1844823"/>
            <a:ext cx="8327100" cy="4741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324" y="271693"/>
            <a:ext cx="2566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2. </a:t>
            </a:r>
            <a:r>
              <a:rPr lang="ko-KR" altLang="en-US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 신청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315" y="1267869"/>
            <a:ext cx="8687141" cy="40421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출석인정신청 메뉴 접속 → 신청 클릭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113240" y="6345435"/>
            <a:ext cx="93610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137">
            <a:off x="8063722" y="6193250"/>
            <a:ext cx="592400" cy="5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8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6D5281-78E6-43B0-A46C-8FA7CA8DA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675397"/>
            <a:ext cx="8192643" cy="4844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324" y="27169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3. </a:t>
            </a:r>
            <a:r>
              <a:rPr lang="ko-KR" altLang="en-US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 세부내역 작성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315" y="1267869"/>
            <a:ext cx="8687141" cy="40421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신청 세부내역 작성 → ① 출석인정신청 과목 선택 → ② 신청 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16205" y="5233116"/>
            <a:ext cx="338891" cy="220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137">
            <a:off x="781627" y="5245432"/>
            <a:ext cx="516387" cy="5163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173" y="51586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①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275355" y="1985983"/>
            <a:ext cx="1432333" cy="3590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783951" y="60045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②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40F8751-BD06-46C1-9EF6-F10A1CB26F65}"/>
              </a:ext>
            </a:extLst>
          </p:cNvPr>
          <p:cNvSpPr/>
          <p:nvPr/>
        </p:nvSpPr>
        <p:spPr>
          <a:xfrm>
            <a:off x="1275355" y="2814253"/>
            <a:ext cx="1379909" cy="254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BB6AE04-774A-4098-94A7-1879159ADE1D}"/>
              </a:ext>
            </a:extLst>
          </p:cNvPr>
          <p:cNvSpPr/>
          <p:nvPr/>
        </p:nvSpPr>
        <p:spPr>
          <a:xfrm>
            <a:off x="7199449" y="6011995"/>
            <a:ext cx="920697" cy="369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84868081-3EF2-42B9-B53E-1C2418028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137">
            <a:off x="8146136" y="5982200"/>
            <a:ext cx="516387" cy="516387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07D4711-9FE4-4E42-AF08-27B82C04A78C}"/>
              </a:ext>
            </a:extLst>
          </p:cNvPr>
          <p:cNvSpPr/>
          <p:nvPr/>
        </p:nvSpPr>
        <p:spPr>
          <a:xfrm>
            <a:off x="1308382" y="3142800"/>
            <a:ext cx="1988434" cy="2547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57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59A1B7-6D25-4483-A31B-8A237EB56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829"/>
            <a:ext cx="9906000" cy="1134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324" y="27169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4. </a:t>
            </a:r>
            <a:r>
              <a:rPr lang="ko-KR" altLang="en-US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 신청 내역 확인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315" y="1267869"/>
            <a:ext cx="8687141" cy="40421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[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수업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/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성적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]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→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[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출석인정신청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]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메뉴 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B083345-5905-42F2-839F-80BE42976610}"/>
              </a:ext>
            </a:extLst>
          </p:cNvPr>
          <p:cNvSpPr/>
          <p:nvPr/>
        </p:nvSpPr>
        <p:spPr>
          <a:xfrm>
            <a:off x="7074380" y="3501007"/>
            <a:ext cx="920697" cy="3600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46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159A1B7-6D25-4483-A31B-8A237EB56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52" y="2780928"/>
            <a:ext cx="9906000" cy="1791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324" y="271693"/>
            <a:ext cx="3889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5. </a:t>
            </a:r>
            <a:r>
              <a:rPr lang="ko-KR" altLang="en-US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 신청 내역 반영 확인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315" y="1267869"/>
            <a:ext cx="8687141" cy="404213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[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수업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/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성적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]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→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[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출석인정신청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]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메뉴 확인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B083345-5905-42F2-839F-80BE42976610}"/>
              </a:ext>
            </a:extLst>
          </p:cNvPr>
          <p:cNvSpPr/>
          <p:nvPr/>
        </p:nvSpPr>
        <p:spPr>
          <a:xfrm>
            <a:off x="6969224" y="3469449"/>
            <a:ext cx="1080120" cy="247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8114949-69B9-49D9-9FF1-B3EC5173C756}"/>
              </a:ext>
            </a:extLst>
          </p:cNvPr>
          <p:cNvSpPr/>
          <p:nvPr/>
        </p:nvSpPr>
        <p:spPr>
          <a:xfrm>
            <a:off x="8373380" y="4005064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8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324" y="271693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6. </a:t>
            </a:r>
            <a:r>
              <a:rPr lang="ko-KR" altLang="en-US" sz="20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기타 사항</a:t>
            </a:r>
            <a:endParaRPr lang="en-US" altLang="ko-KR" sz="2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itchFamily="18" charset="0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1F2FA47-9790-40F4-AA00-F02058DA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45288"/>
              </p:ext>
            </p:extLst>
          </p:nvPr>
        </p:nvGraphicFramePr>
        <p:xfrm>
          <a:off x="442324" y="1052736"/>
          <a:ext cx="919119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pPr marL="285750" indent="-28575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기존에는 기 출석인정 신청한 건에 대한 취소 또는 강좌 추가 신청이 필요할 경우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일괄 취소 후 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일괄 재신청을 해야 했으나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2024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학년도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학기부터 과목별 개별 취소 가능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예시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600" b="0" baseline="0" dirty="0">
                          <a:solidFill>
                            <a:srgbClr val="0000FF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변경 전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1) 2024.04.01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 있는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A,B,C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 중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강좌의 출석인정 신청을 한 상태에서 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  C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 추가 신청 필요 시 → 기존에 신청한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 취소 후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A,B,C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강좌를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모두 체크하여 재신청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2) 2024.04.01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 있는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A,B,C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 중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강좌의 출석인정 신청하였으나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   B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강좌의 신청 취소 필요 시→ 기존에 신청한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 취소 후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A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강좌만 체크해서 재신청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600" b="0" baseline="0" dirty="0">
                          <a:solidFill>
                            <a:srgbClr val="FF0000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변경 후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2024.04.01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 있는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A,B,C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 중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A,B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를 신청 한 후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A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강좌를 삭제하거나 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C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강좌를 추가 </a:t>
                      </a:r>
                      <a:b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</a:b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신청하고자 할 경우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개별 추가 신청</a:t>
                      </a:r>
                      <a:r>
                        <a:rPr lang="en-US" altLang="ko-KR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/</a:t>
                      </a:r>
                      <a:r>
                        <a:rPr lang="ko-KR" altLang="en-US" sz="1600" b="0" baseline="0" dirty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취소 가능함</a:t>
                      </a:r>
                      <a:endParaRPr lang="en-US" altLang="ko-KR" sz="1600" b="0" baseline="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285750" indent="-285750" algn="l" fontAlgn="base">
                        <a:lnSpc>
                          <a:spcPct val="150000"/>
                        </a:lnSpc>
                        <a:buFont typeface="Wingdings" panose="05000000000000000000" pitchFamily="2" charset="2"/>
                        <a:buChar char="u"/>
                      </a:pPr>
                      <a:endParaRPr lang="en-US" altLang="ko-KR" sz="1600" b="0" baseline="0" dirty="0">
                        <a:solidFill>
                          <a:schemeClr val="tx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6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498</Words>
  <Application>Microsoft Office PowerPoint</Application>
  <PresentationFormat>A4 용지(210x297mm)</PresentationFormat>
  <Paragraphs>77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HY헤드라인M</vt:lpstr>
      <vt:lpstr>맑은 고딕</vt:lpstr>
      <vt:lpstr>휴먼모음T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khu</dc:creator>
  <cp:lastModifiedBy>user</cp:lastModifiedBy>
  <cp:revision>90</cp:revision>
  <dcterms:created xsi:type="dcterms:W3CDTF">2016-03-15T00:58:44Z</dcterms:created>
  <dcterms:modified xsi:type="dcterms:W3CDTF">2025-08-04T07:21:29Z</dcterms:modified>
  <cp:version/>
</cp:coreProperties>
</file>