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5" r:id="rId4"/>
    <p:sldId id="264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D9BA3C-896A-4CD7-9D01-1AF6C45017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6D7A7B2-D752-49CA-A369-9E082C1D43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AFC1910-6040-4707-A1B1-1C5C84E77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582FB-E4CC-4470-A49E-4C5F3C6E912D}" type="datetimeFigureOut">
              <a:rPr lang="ko-KR" altLang="en-US" smtClean="0"/>
              <a:t>2026-02-02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F34CDF2-2EC1-49C0-93B9-F4BF3F302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F7E20D7-F97B-4A25-9C74-2D556783E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162C3-DD5A-4BE4-B606-F453EBE996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069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E4E9AEF-C7CD-411B-8E5D-74061A1D1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A9BCE26-2516-4767-BDAD-93BD8090D7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1360826-B8F0-4015-A7E7-0169B557A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582FB-E4CC-4470-A49E-4C5F3C6E912D}" type="datetimeFigureOut">
              <a:rPr lang="ko-KR" altLang="en-US" smtClean="0"/>
              <a:t>2026-02-02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8E894AE-FE50-4015-926E-2466CAF6D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2E862A-9542-449B-8119-8F4C58ACA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162C3-DD5A-4BE4-B606-F453EBE996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4723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87AF9EF2-9CFC-4876-80D0-A56616923B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390224F-F8FD-4367-A442-E77A34ADEA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42C1550-60FB-4B29-95CE-1E67136D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582FB-E4CC-4470-A49E-4C5F3C6E912D}" type="datetimeFigureOut">
              <a:rPr lang="ko-KR" altLang="en-US" smtClean="0"/>
              <a:t>2026-02-02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6EB988A-35C4-4633-943E-05AF1C81D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5CAEE23-EA0D-48AE-B6D6-4F0E944AB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162C3-DD5A-4BE4-B606-F453EBE996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4952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7359E85-1A06-4D9F-8113-76E26F260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49ADD6D-A597-4152-870C-EFC650E52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319BB1A-F456-49EE-9331-207055C5B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582FB-E4CC-4470-A49E-4C5F3C6E912D}" type="datetimeFigureOut">
              <a:rPr lang="ko-KR" altLang="en-US" smtClean="0"/>
              <a:t>2026-02-02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D715C29-5187-46F1-9AA1-0D9B75233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60CC60D-0161-4396-8FC2-B9410D92F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162C3-DD5A-4BE4-B606-F453EBE996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3242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127D48-1216-4629-96B1-AD1FFEE22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06C015A-0AC4-4EE1-8855-1E9373748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729510F-90D8-4C7E-AE87-EE527D0EE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582FB-E4CC-4470-A49E-4C5F3C6E912D}" type="datetimeFigureOut">
              <a:rPr lang="ko-KR" altLang="en-US" smtClean="0"/>
              <a:t>2026-02-02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703CA3-B22F-4424-91EA-935FC3FF7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5BA02A9-3DDD-4741-892C-3745F37D2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162C3-DD5A-4BE4-B606-F453EBE996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800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49E52C-7D6F-4C01-9E10-0FBB59488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4CD5ED5-CC3C-46B4-82B7-E0853DDAB3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65863E5-8345-4130-B2AA-3B28E43B06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F496EB5-6A33-46A9-9D60-6FB2FCC33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582FB-E4CC-4470-A49E-4C5F3C6E912D}" type="datetimeFigureOut">
              <a:rPr lang="ko-KR" altLang="en-US" smtClean="0"/>
              <a:t>2026-02-02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7834692-D56E-4A82-8236-BED8B5156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3EB57A3-B447-4D2C-91DC-7C352B095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162C3-DD5A-4BE4-B606-F453EBE996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8073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AFB3ED-1BA1-4A81-A9D5-CA20D9A3A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6930C97-6922-4E05-B23A-1E40640A2A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BDBB1A4-B265-47D8-894D-F8FD4D05A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48484A3-85D5-4E74-BD3F-457DD78342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80D2B8C0-2949-4640-B346-2E11736C98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9E1BE06-1D05-442F-94A6-F8A5459F7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582FB-E4CC-4470-A49E-4C5F3C6E912D}" type="datetimeFigureOut">
              <a:rPr lang="ko-KR" altLang="en-US" smtClean="0"/>
              <a:t>2026-02-02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18BFC45-1627-48F2-8461-9E4098577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BBB3D69-5CC0-48C5-9731-39E127456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162C3-DD5A-4BE4-B606-F453EBE996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2167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EA33363-D467-4714-B2C7-D04D4490D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D78B48A-4153-4985-A915-A96A6DD56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582FB-E4CC-4470-A49E-4C5F3C6E912D}" type="datetimeFigureOut">
              <a:rPr lang="ko-KR" altLang="en-US" smtClean="0"/>
              <a:t>2026-02-02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886E574-633A-480A-A7DF-A93E46D07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BA177CE-D60A-4C5C-99A6-9FB7B819C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162C3-DD5A-4BE4-B606-F453EBE996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9523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390140B-3964-4DEA-A656-BE5725CB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582FB-E4CC-4470-A49E-4C5F3C6E912D}" type="datetimeFigureOut">
              <a:rPr lang="ko-KR" altLang="en-US" smtClean="0"/>
              <a:t>2026-02-02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A6DC8C9-7E84-467B-BC6E-7B11D5246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90BF7BC-52C8-4D33-979F-5A9CF29D0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162C3-DD5A-4BE4-B606-F453EBE996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1085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17C038E-9730-4B95-88DE-C8A9CDCFE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396F82E-1530-4833-8093-0726697FE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AB3DD9-446F-4E05-89CD-463CD0BA83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D9EDFF9-FBB2-46C2-8CC8-B5A5716C0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582FB-E4CC-4470-A49E-4C5F3C6E912D}" type="datetimeFigureOut">
              <a:rPr lang="ko-KR" altLang="en-US" smtClean="0"/>
              <a:t>2026-02-02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799C7B4-0878-4D4F-AD78-CFC3A0AE8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1C20914-7651-452F-B3DF-060AEB139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162C3-DD5A-4BE4-B606-F453EBE996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5410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D40F349-37D2-4145-8501-E38BB8EB6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600B14F-5188-4303-8F9C-CF9B3F4410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7D8102A-34C4-4FED-BDB9-706F4472E1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3DC93AF-2F86-49C4-966F-A22F3BB1A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582FB-E4CC-4470-A49E-4C5F3C6E912D}" type="datetimeFigureOut">
              <a:rPr lang="ko-KR" altLang="en-US" smtClean="0"/>
              <a:t>2026-02-02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F35D554-EB8D-4195-90D5-A3EF18120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5A92AB4-88BE-44CD-B95A-41F9D36F4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162C3-DD5A-4BE4-B606-F453EBE996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3913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B11F4749-1EB9-46EE-B202-864C3F0D0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DC09A2A-8FFE-4A22-BD37-8AD1664906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D3E0DAB-0B2A-4887-8FC9-AA873809C4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582FB-E4CC-4470-A49E-4C5F3C6E912D}" type="datetimeFigureOut">
              <a:rPr lang="ko-KR" altLang="en-US" smtClean="0"/>
              <a:t>2026-02-02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E257B88-3A81-4819-97C6-F24F9854F3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D93ADE2-FA3C-4709-895B-C0A0C97DFA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162C3-DD5A-4BE4-B606-F453EBE9960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2517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49B0571-67AC-42F8-9B45-F40550C29176}"/>
              </a:ext>
            </a:extLst>
          </p:cNvPr>
          <p:cNvSpPr txBox="1"/>
          <p:nvPr/>
        </p:nvSpPr>
        <p:spPr>
          <a:xfrm>
            <a:off x="169329" y="163056"/>
            <a:ext cx="108373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교육조교</a:t>
            </a:r>
            <a:r>
              <a:rPr lang="en-US" altLang="ko-KR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(TA) </a:t>
            </a: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임용 신청서 작성 방법 </a:t>
            </a:r>
            <a:r>
              <a:rPr lang="en-US" altLang="ko-KR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_</a:t>
            </a: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신규</a:t>
            </a:r>
            <a:r>
              <a:rPr lang="en-US" altLang="ko-KR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재임용 </a:t>
            </a:r>
          </a:p>
        </p:txBody>
      </p: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171584E2-8E10-44E6-B212-BB50B1860BCF}"/>
              </a:ext>
            </a:extLst>
          </p:cNvPr>
          <p:cNvGrpSpPr/>
          <p:nvPr/>
        </p:nvGrpSpPr>
        <p:grpSpPr>
          <a:xfrm>
            <a:off x="7136012" y="1322186"/>
            <a:ext cx="2500388" cy="287402"/>
            <a:chOff x="7918453" y="1050322"/>
            <a:chExt cx="4968132" cy="448734"/>
          </a:xfrm>
        </p:grpSpPr>
        <p:sp>
          <p:nvSpPr>
            <p:cNvPr id="17" name="순서도: 연결자 16">
              <a:extLst>
                <a:ext uri="{FF2B5EF4-FFF2-40B4-BE49-F238E27FC236}">
                  <a16:creationId xmlns:a16="http://schemas.microsoft.com/office/drawing/2014/main" id="{AB7D80F8-2037-4EB8-8907-63D76F2DBB56}"/>
                </a:ext>
              </a:extLst>
            </p:cNvPr>
            <p:cNvSpPr/>
            <p:nvPr/>
          </p:nvSpPr>
          <p:spPr>
            <a:xfrm>
              <a:off x="7918453" y="1050322"/>
              <a:ext cx="465667" cy="448734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1</a:t>
              </a:r>
              <a:endParaRPr lang="ko-KR" altLang="en-US" sz="1050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B2A2A51-965E-40CA-A72C-7974C12F9AC9}"/>
                </a:ext>
              </a:extLst>
            </p:cNvPr>
            <p:cNvSpPr txBox="1"/>
            <p:nvPr/>
          </p:nvSpPr>
          <p:spPr>
            <a:xfrm>
              <a:off x="8455504" y="1090022"/>
              <a:ext cx="4431081" cy="3964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050" b="1" dirty="0"/>
                <a:t>학번</a:t>
              </a:r>
              <a:r>
                <a:rPr lang="en-US" altLang="ko-KR" sz="1050" b="1" dirty="0"/>
                <a:t>, </a:t>
              </a:r>
              <a:r>
                <a:rPr lang="ko-KR" altLang="en-US" sz="1050" b="1" dirty="0"/>
                <a:t>기수</a:t>
              </a:r>
              <a:r>
                <a:rPr lang="en-US" altLang="ko-KR" sz="1050" b="1" dirty="0"/>
                <a:t>: </a:t>
              </a:r>
              <a:r>
                <a:rPr lang="en-US" altLang="ko-KR" sz="1050" b="1" dirty="0">
                  <a:solidFill>
                    <a:srgbClr val="FF0000"/>
                  </a:solidFill>
                </a:rPr>
                <a:t>2026-1</a:t>
              </a:r>
              <a:r>
                <a:rPr lang="ko-KR" altLang="en-US" sz="1050" b="1" dirty="0">
                  <a:solidFill>
                    <a:srgbClr val="FF0000"/>
                  </a:solidFill>
                </a:rPr>
                <a:t>학기 </a:t>
              </a:r>
              <a:r>
                <a:rPr lang="ko-KR" altLang="en-US" sz="1050" b="1" dirty="0"/>
                <a:t>기준 작성</a:t>
              </a:r>
              <a:endParaRPr lang="en-US" altLang="ko-KR" sz="1050" b="1" dirty="0"/>
            </a:p>
          </p:txBody>
        </p:sp>
      </p:grpSp>
      <p:grpSp>
        <p:nvGrpSpPr>
          <p:cNvPr id="20" name="그룹 19">
            <a:extLst>
              <a:ext uri="{FF2B5EF4-FFF2-40B4-BE49-F238E27FC236}">
                <a16:creationId xmlns:a16="http://schemas.microsoft.com/office/drawing/2014/main" id="{EA4C5FAF-9686-4875-A807-54AB05B1AC7C}"/>
              </a:ext>
            </a:extLst>
          </p:cNvPr>
          <p:cNvGrpSpPr/>
          <p:nvPr/>
        </p:nvGrpSpPr>
        <p:grpSpPr>
          <a:xfrm>
            <a:off x="7136012" y="1768648"/>
            <a:ext cx="4645206" cy="287402"/>
            <a:chOff x="7918453" y="1050322"/>
            <a:chExt cx="9229764" cy="448734"/>
          </a:xfrm>
        </p:grpSpPr>
        <p:sp>
          <p:nvSpPr>
            <p:cNvPr id="21" name="순서도: 연결자 20">
              <a:extLst>
                <a:ext uri="{FF2B5EF4-FFF2-40B4-BE49-F238E27FC236}">
                  <a16:creationId xmlns:a16="http://schemas.microsoft.com/office/drawing/2014/main" id="{7C0BFBD5-5B50-4AD5-840C-9DD6A5425216}"/>
                </a:ext>
              </a:extLst>
            </p:cNvPr>
            <p:cNvSpPr/>
            <p:nvPr/>
          </p:nvSpPr>
          <p:spPr>
            <a:xfrm>
              <a:off x="7918453" y="1050322"/>
              <a:ext cx="465667" cy="448734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2</a:t>
              </a:r>
              <a:endParaRPr lang="ko-KR" altLang="en-US" sz="1050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CA7A478-47BD-44AF-9057-F74787F860AF}"/>
                </a:ext>
              </a:extLst>
            </p:cNvPr>
            <p:cNvSpPr txBox="1"/>
            <p:nvPr/>
          </p:nvSpPr>
          <p:spPr>
            <a:xfrm>
              <a:off x="8455504" y="1090022"/>
              <a:ext cx="8692713" cy="3964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050" dirty="0"/>
                <a:t>재학 대학원명은 본인이 재학중인 소속 대학원명 예</a:t>
              </a:r>
              <a:r>
                <a:rPr lang="en-US" altLang="ko-KR" sz="1050" dirty="0"/>
                <a:t>) </a:t>
              </a:r>
              <a:r>
                <a:rPr lang="ko-KR" altLang="en-US" sz="1050" dirty="0"/>
                <a:t>일반대학원</a:t>
              </a:r>
              <a:r>
                <a:rPr lang="en-US" altLang="ko-KR" sz="1050" dirty="0"/>
                <a:t>(</a:t>
              </a:r>
              <a:r>
                <a:rPr lang="ko-KR" altLang="en-US" sz="1050" dirty="0"/>
                <a:t>국제</a:t>
              </a:r>
              <a:r>
                <a:rPr lang="en-US" altLang="ko-KR" sz="1050" dirty="0"/>
                <a:t>)</a:t>
              </a:r>
            </a:p>
          </p:txBody>
        </p:sp>
      </p:grpSp>
      <p:grpSp>
        <p:nvGrpSpPr>
          <p:cNvPr id="23" name="그룹 22">
            <a:extLst>
              <a:ext uri="{FF2B5EF4-FFF2-40B4-BE49-F238E27FC236}">
                <a16:creationId xmlns:a16="http://schemas.microsoft.com/office/drawing/2014/main" id="{7DC99263-E410-4130-955D-E4B4E49D143F}"/>
              </a:ext>
            </a:extLst>
          </p:cNvPr>
          <p:cNvGrpSpPr/>
          <p:nvPr/>
        </p:nvGrpSpPr>
        <p:grpSpPr>
          <a:xfrm>
            <a:off x="7148527" y="2228194"/>
            <a:ext cx="3519898" cy="287402"/>
            <a:chOff x="7918453" y="1050322"/>
            <a:chExt cx="6993840" cy="448734"/>
          </a:xfrm>
        </p:grpSpPr>
        <p:sp>
          <p:nvSpPr>
            <p:cNvPr id="24" name="순서도: 연결자 23">
              <a:extLst>
                <a:ext uri="{FF2B5EF4-FFF2-40B4-BE49-F238E27FC236}">
                  <a16:creationId xmlns:a16="http://schemas.microsoft.com/office/drawing/2014/main" id="{A3150DF0-DBA5-442D-A512-C527AC0D632C}"/>
                </a:ext>
              </a:extLst>
            </p:cNvPr>
            <p:cNvSpPr/>
            <p:nvPr/>
          </p:nvSpPr>
          <p:spPr>
            <a:xfrm>
              <a:off x="7918453" y="1050322"/>
              <a:ext cx="465667" cy="448734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3</a:t>
              </a:r>
              <a:endParaRPr lang="ko-KR" altLang="en-US" sz="1050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7DA0D40D-35DF-46DB-8515-A23DD33252E9}"/>
                </a:ext>
              </a:extLst>
            </p:cNvPr>
            <p:cNvSpPr txBox="1"/>
            <p:nvPr/>
          </p:nvSpPr>
          <p:spPr>
            <a:xfrm>
              <a:off x="8455504" y="1090022"/>
              <a:ext cx="6456789" cy="3964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050" dirty="0"/>
                <a:t>본인이 근무하게 될 부서 </a:t>
              </a:r>
              <a:r>
                <a:rPr lang="en-US" altLang="ko-KR" sz="1050" dirty="0"/>
                <a:t>(</a:t>
              </a:r>
              <a:r>
                <a:rPr lang="ko-KR" altLang="en-US" sz="1050" dirty="0"/>
                <a:t>학과조교의 경우 </a:t>
              </a:r>
              <a:r>
                <a:rPr lang="ko-KR" altLang="en-US" sz="1050" dirty="0" err="1"/>
                <a:t>학과명</a:t>
              </a:r>
              <a:r>
                <a:rPr lang="en-US" altLang="ko-KR" sz="1050" dirty="0"/>
                <a:t>)</a:t>
              </a:r>
            </a:p>
          </p:txBody>
        </p:sp>
      </p:grpSp>
      <p:grpSp>
        <p:nvGrpSpPr>
          <p:cNvPr id="26" name="그룹 25">
            <a:extLst>
              <a:ext uri="{FF2B5EF4-FFF2-40B4-BE49-F238E27FC236}">
                <a16:creationId xmlns:a16="http://schemas.microsoft.com/office/drawing/2014/main" id="{850F8F96-0DB2-403F-A920-AA5A60ADF22E}"/>
              </a:ext>
            </a:extLst>
          </p:cNvPr>
          <p:cNvGrpSpPr/>
          <p:nvPr/>
        </p:nvGrpSpPr>
        <p:grpSpPr>
          <a:xfrm>
            <a:off x="7148527" y="2687741"/>
            <a:ext cx="3715464" cy="287402"/>
            <a:chOff x="7918453" y="1050322"/>
            <a:chExt cx="7382418" cy="448734"/>
          </a:xfrm>
        </p:grpSpPr>
        <p:sp>
          <p:nvSpPr>
            <p:cNvPr id="27" name="순서도: 연결자 26">
              <a:extLst>
                <a:ext uri="{FF2B5EF4-FFF2-40B4-BE49-F238E27FC236}">
                  <a16:creationId xmlns:a16="http://schemas.microsoft.com/office/drawing/2014/main" id="{9EFCD116-4D9F-44A7-A792-87A2F0449E50}"/>
                </a:ext>
              </a:extLst>
            </p:cNvPr>
            <p:cNvSpPr/>
            <p:nvPr/>
          </p:nvSpPr>
          <p:spPr>
            <a:xfrm>
              <a:off x="7918453" y="1050322"/>
              <a:ext cx="465667" cy="448734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4</a:t>
              </a:r>
              <a:endParaRPr lang="ko-KR" altLang="en-US" sz="1050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EE2D6BC3-C198-4C01-ACC3-A4DE7069E481}"/>
                </a:ext>
              </a:extLst>
            </p:cNvPr>
            <p:cNvSpPr txBox="1"/>
            <p:nvPr/>
          </p:nvSpPr>
          <p:spPr>
            <a:xfrm>
              <a:off x="8455504" y="1090022"/>
              <a:ext cx="6845367" cy="3964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050" dirty="0"/>
                <a:t>본인이 근무하게 될 교육조교 유형 </a:t>
              </a:r>
              <a:r>
                <a:rPr lang="en-US" altLang="ko-KR" sz="1050" dirty="0"/>
                <a:t>(1</a:t>
              </a:r>
              <a:r>
                <a:rPr lang="ko-KR" altLang="en-US" sz="1050" dirty="0"/>
                <a:t>유형 또는 </a:t>
              </a:r>
              <a:r>
                <a:rPr lang="en-US" altLang="ko-KR" sz="1050" dirty="0"/>
                <a:t>2</a:t>
              </a:r>
              <a:r>
                <a:rPr lang="ko-KR" altLang="en-US" sz="1050" dirty="0"/>
                <a:t>유형</a:t>
              </a:r>
              <a:r>
                <a:rPr lang="en-US" altLang="ko-KR" sz="1050" dirty="0"/>
                <a:t>)</a:t>
              </a:r>
            </a:p>
          </p:txBody>
        </p:sp>
      </p:grpSp>
      <p:grpSp>
        <p:nvGrpSpPr>
          <p:cNvPr id="30" name="그룹 29">
            <a:extLst>
              <a:ext uri="{FF2B5EF4-FFF2-40B4-BE49-F238E27FC236}">
                <a16:creationId xmlns:a16="http://schemas.microsoft.com/office/drawing/2014/main" id="{EBB24618-863A-48FB-9C5D-32452A57F0C3}"/>
              </a:ext>
            </a:extLst>
          </p:cNvPr>
          <p:cNvGrpSpPr/>
          <p:nvPr/>
        </p:nvGrpSpPr>
        <p:grpSpPr>
          <a:xfrm>
            <a:off x="7148527" y="3156743"/>
            <a:ext cx="3832484" cy="287402"/>
            <a:chOff x="7918453" y="1050322"/>
            <a:chExt cx="7614931" cy="448734"/>
          </a:xfrm>
        </p:grpSpPr>
        <p:sp>
          <p:nvSpPr>
            <p:cNvPr id="31" name="순서도: 연결자 30">
              <a:extLst>
                <a:ext uri="{FF2B5EF4-FFF2-40B4-BE49-F238E27FC236}">
                  <a16:creationId xmlns:a16="http://schemas.microsoft.com/office/drawing/2014/main" id="{B082B8F1-73F1-49AA-97D5-06FCEEB44DC9}"/>
                </a:ext>
              </a:extLst>
            </p:cNvPr>
            <p:cNvSpPr/>
            <p:nvPr/>
          </p:nvSpPr>
          <p:spPr>
            <a:xfrm>
              <a:off x="7918453" y="1050322"/>
              <a:ext cx="465667" cy="448734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5</a:t>
              </a:r>
              <a:endParaRPr lang="ko-KR" altLang="en-US" sz="1050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B7BB2CDC-A702-4C61-A5E3-32A17A52696B}"/>
                </a:ext>
              </a:extLst>
            </p:cNvPr>
            <p:cNvSpPr txBox="1"/>
            <p:nvPr/>
          </p:nvSpPr>
          <p:spPr>
            <a:xfrm>
              <a:off x="8455504" y="1090022"/>
              <a:ext cx="7077880" cy="3964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050" dirty="0"/>
                <a:t>조교장학 외 수혜 예정인 </a:t>
              </a:r>
              <a:r>
                <a:rPr lang="en-US" altLang="ko-KR" sz="1050" dirty="0"/>
                <a:t>‘</a:t>
              </a:r>
              <a:r>
                <a:rPr lang="ko-KR" altLang="en-US" sz="1050" dirty="0"/>
                <a:t>장학금</a:t>
              </a:r>
              <a:r>
                <a:rPr lang="en-US" altLang="ko-KR" sz="1050" dirty="0"/>
                <a:t>(</a:t>
              </a:r>
              <a:r>
                <a:rPr lang="ko-KR" altLang="en-US" sz="1050" dirty="0" err="1"/>
                <a:t>장학명</a:t>
              </a:r>
              <a:r>
                <a:rPr lang="en-US" altLang="ko-KR" sz="1050" dirty="0"/>
                <a:t>)’ – </a:t>
              </a:r>
              <a:r>
                <a:rPr lang="ko-KR" altLang="en-US" sz="1050" dirty="0"/>
                <a:t>없으면 공란</a:t>
              </a:r>
              <a:endParaRPr lang="en-US" altLang="ko-KR" sz="1050" dirty="0"/>
            </a:p>
          </p:txBody>
        </p:sp>
      </p:grp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BB62FE47-C944-45CF-A3CA-EA3ED39A3E47}"/>
              </a:ext>
            </a:extLst>
          </p:cNvPr>
          <p:cNvGrpSpPr/>
          <p:nvPr/>
        </p:nvGrpSpPr>
        <p:grpSpPr>
          <a:xfrm>
            <a:off x="7149386" y="3640320"/>
            <a:ext cx="4289339" cy="287402"/>
            <a:chOff x="7918453" y="1050322"/>
            <a:chExt cx="8522675" cy="448734"/>
          </a:xfrm>
        </p:grpSpPr>
        <p:sp>
          <p:nvSpPr>
            <p:cNvPr id="34" name="순서도: 연결자 33">
              <a:extLst>
                <a:ext uri="{FF2B5EF4-FFF2-40B4-BE49-F238E27FC236}">
                  <a16:creationId xmlns:a16="http://schemas.microsoft.com/office/drawing/2014/main" id="{B8E25B5F-E432-4B4E-A963-C70C620136FD}"/>
                </a:ext>
              </a:extLst>
            </p:cNvPr>
            <p:cNvSpPr/>
            <p:nvPr/>
          </p:nvSpPr>
          <p:spPr>
            <a:xfrm>
              <a:off x="7918453" y="1050322"/>
              <a:ext cx="465667" cy="448734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6</a:t>
              </a:r>
              <a:endParaRPr lang="ko-KR" altLang="en-US" sz="1050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76784D00-2854-42F2-B4FE-30A8E796F256}"/>
                </a:ext>
              </a:extLst>
            </p:cNvPr>
            <p:cNvSpPr txBox="1"/>
            <p:nvPr/>
          </p:nvSpPr>
          <p:spPr>
            <a:xfrm>
              <a:off x="8455504" y="1090022"/>
              <a:ext cx="7985624" cy="3964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050" dirty="0"/>
                <a:t>주간 수업시간</a:t>
              </a:r>
              <a:r>
                <a:rPr lang="en-US" altLang="ko-KR" sz="1050" dirty="0"/>
                <a:t>: 2026-1</a:t>
              </a:r>
              <a:r>
                <a:rPr lang="ko-KR" altLang="en-US" sz="1050" dirty="0"/>
                <a:t>학기</a:t>
              </a:r>
              <a:r>
                <a:rPr lang="en-US" altLang="ko-KR" sz="1050" dirty="0"/>
                <a:t> </a:t>
              </a:r>
              <a:r>
                <a:rPr lang="ko-KR" altLang="en-US" sz="1050" dirty="0"/>
                <a:t>수업시간 작성 </a:t>
              </a:r>
              <a:r>
                <a:rPr lang="en-US" altLang="ko-KR" sz="1050" dirty="0"/>
                <a:t>(</a:t>
              </a:r>
              <a:r>
                <a:rPr lang="ko-KR" altLang="en-US" sz="1050" dirty="0"/>
                <a:t>미확정인 경우 공란</a:t>
              </a:r>
              <a:r>
                <a:rPr lang="en-US" altLang="ko-KR" sz="1050" dirty="0"/>
                <a:t>)</a:t>
              </a:r>
            </a:p>
          </p:txBody>
        </p:sp>
      </p:grpSp>
      <p:grpSp>
        <p:nvGrpSpPr>
          <p:cNvPr id="38" name="그룹 37">
            <a:extLst>
              <a:ext uri="{FF2B5EF4-FFF2-40B4-BE49-F238E27FC236}">
                <a16:creationId xmlns:a16="http://schemas.microsoft.com/office/drawing/2014/main" id="{D94330C7-2097-4A7A-B970-D2BBA7D044CA}"/>
              </a:ext>
            </a:extLst>
          </p:cNvPr>
          <p:cNvGrpSpPr/>
          <p:nvPr/>
        </p:nvGrpSpPr>
        <p:grpSpPr>
          <a:xfrm>
            <a:off x="7149385" y="4157383"/>
            <a:ext cx="1859187" cy="287402"/>
            <a:chOff x="7918453" y="1050322"/>
            <a:chExt cx="3694100" cy="448734"/>
          </a:xfrm>
        </p:grpSpPr>
        <p:sp>
          <p:nvSpPr>
            <p:cNvPr id="39" name="순서도: 연결자 38">
              <a:extLst>
                <a:ext uri="{FF2B5EF4-FFF2-40B4-BE49-F238E27FC236}">
                  <a16:creationId xmlns:a16="http://schemas.microsoft.com/office/drawing/2014/main" id="{3B8F34FE-4D62-4A7D-B295-3A892A2E0BCF}"/>
                </a:ext>
              </a:extLst>
            </p:cNvPr>
            <p:cNvSpPr/>
            <p:nvPr/>
          </p:nvSpPr>
          <p:spPr>
            <a:xfrm>
              <a:off x="7918453" y="1050322"/>
              <a:ext cx="465667" cy="448734"/>
            </a:xfrm>
            <a:prstGeom prst="flowChartConnecto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7</a:t>
              </a:r>
              <a:endParaRPr lang="ko-KR" altLang="en-US" sz="1050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39472259-E691-43CD-A3F7-24580EB34600}"/>
                </a:ext>
              </a:extLst>
            </p:cNvPr>
            <p:cNvSpPr txBox="1"/>
            <p:nvPr/>
          </p:nvSpPr>
          <p:spPr>
            <a:xfrm>
              <a:off x="8455504" y="1090022"/>
              <a:ext cx="3157049" cy="3964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050" dirty="0"/>
                <a:t>날짜 및 본인 서명 필수</a:t>
              </a:r>
              <a:endParaRPr lang="en-US" altLang="ko-KR" sz="1050" dirty="0"/>
            </a:p>
          </p:txBody>
        </p:sp>
      </p:grpSp>
      <p:pic>
        <p:nvPicPr>
          <p:cNvPr id="42" name="그림 41">
            <a:extLst>
              <a:ext uri="{FF2B5EF4-FFF2-40B4-BE49-F238E27FC236}">
                <a16:creationId xmlns:a16="http://schemas.microsoft.com/office/drawing/2014/main" id="{432A28F6-E932-4A34-9806-EFD3144DD7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263" y="5343218"/>
            <a:ext cx="6468378" cy="1414633"/>
          </a:xfrm>
          <a:prstGeom prst="rect">
            <a:avLst/>
          </a:prstGeom>
        </p:spPr>
      </p:pic>
      <p:sp>
        <p:nvSpPr>
          <p:cNvPr id="37" name="순서도: 연결자 36">
            <a:extLst>
              <a:ext uri="{FF2B5EF4-FFF2-40B4-BE49-F238E27FC236}">
                <a16:creationId xmlns:a16="http://schemas.microsoft.com/office/drawing/2014/main" id="{C6C546DE-DE94-4351-A8F8-4697DF2199B4}"/>
              </a:ext>
            </a:extLst>
          </p:cNvPr>
          <p:cNvSpPr/>
          <p:nvPr/>
        </p:nvSpPr>
        <p:spPr>
          <a:xfrm>
            <a:off x="2415712" y="5648243"/>
            <a:ext cx="310555" cy="2639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7</a:t>
            </a:r>
            <a:endParaRPr lang="ko-KR" altLang="en-US" dirty="0"/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B0C68656-16B4-4148-A245-753B2CE043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263" y="1265858"/>
            <a:ext cx="6468378" cy="3924848"/>
          </a:xfrm>
          <a:prstGeom prst="rect">
            <a:avLst/>
          </a:prstGeom>
        </p:spPr>
      </p:pic>
      <p:sp>
        <p:nvSpPr>
          <p:cNvPr id="13" name="순서도: 연결자 12">
            <a:extLst>
              <a:ext uri="{FF2B5EF4-FFF2-40B4-BE49-F238E27FC236}">
                <a16:creationId xmlns:a16="http://schemas.microsoft.com/office/drawing/2014/main" id="{227D5E42-17C2-4C8B-8A85-2910D2E60E76}"/>
              </a:ext>
            </a:extLst>
          </p:cNvPr>
          <p:cNvSpPr/>
          <p:nvPr/>
        </p:nvSpPr>
        <p:spPr>
          <a:xfrm>
            <a:off x="1083850" y="2056050"/>
            <a:ext cx="318229" cy="292705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1</a:t>
            </a:r>
            <a:endParaRPr lang="ko-KR" altLang="en-US" dirty="0"/>
          </a:p>
        </p:txBody>
      </p:sp>
      <p:sp>
        <p:nvSpPr>
          <p:cNvPr id="9" name="순서도: 연결자 8">
            <a:extLst>
              <a:ext uri="{FF2B5EF4-FFF2-40B4-BE49-F238E27FC236}">
                <a16:creationId xmlns:a16="http://schemas.microsoft.com/office/drawing/2014/main" id="{87EB2E3B-5450-4806-8FD9-EA96B2979214}"/>
              </a:ext>
            </a:extLst>
          </p:cNvPr>
          <p:cNvSpPr/>
          <p:nvPr/>
        </p:nvSpPr>
        <p:spPr>
          <a:xfrm>
            <a:off x="3103958" y="3636112"/>
            <a:ext cx="310555" cy="2371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4 </a:t>
            </a:r>
            <a:endParaRPr lang="ko-KR" altLang="en-US" dirty="0"/>
          </a:p>
        </p:txBody>
      </p:sp>
      <p:sp>
        <p:nvSpPr>
          <p:cNvPr id="7" name="순서도: 연결자 6">
            <a:extLst>
              <a:ext uri="{FF2B5EF4-FFF2-40B4-BE49-F238E27FC236}">
                <a16:creationId xmlns:a16="http://schemas.microsoft.com/office/drawing/2014/main" id="{75EC5464-31B9-44BF-ADB9-B8B0B06F8CCC}"/>
              </a:ext>
            </a:extLst>
          </p:cNvPr>
          <p:cNvSpPr/>
          <p:nvPr/>
        </p:nvSpPr>
        <p:spPr>
          <a:xfrm>
            <a:off x="1580055" y="3020418"/>
            <a:ext cx="310555" cy="2371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2</a:t>
            </a:r>
            <a:endParaRPr lang="ko-KR" altLang="en-US" dirty="0"/>
          </a:p>
        </p:txBody>
      </p:sp>
      <p:sp>
        <p:nvSpPr>
          <p:cNvPr id="10" name="순서도: 연결자 9">
            <a:extLst>
              <a:ext uri="{FF2B5EF4-FFF2-40B4-BE49-F238E27FC236}">
                <a16:creationId xmlns:a16="http://schemas.microsoft.com/office/drawing/2014/main" id="{9FEFE510-ACBF-4BD3-8E74-94F4248611F1}"/>
              </a:ext>
            </a:extLst>
          </p:cNvPr>
          <p:cNvSpPr/>
          <p:nvPr/>
        </p:nvSpPr>
        <p:spPr>
          <a:xfrm>
            <a:off x="1580056" y="3703666"/>
            <a:ext cx="310555" cy="2371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3</a:t>
            </a:r>
            <a:endParaRPr lang="ko-KR" altLang="en-US" dirty="0"/>
          </a:p>
        </p:txBody>
      </p:sp>
      <p:sp>
        <p:nvSpPr>
          <p:cNvPr id="6" name="순서도: 연결자 5">
            <a:extLst>
              <a:ext uri="{FF2B5EF4-FFF2-40B4-BE49-F238E27FC236}">
                <a16:creationId xmlns:a16="http://schemas.microsoft.com/office/drawing/2014/main" id="{B695245A-B95E-4D1C-9B10-B76C4221EACE}"/>
              </a:ext>
            </a:extLst>
          </p:cNvPr>
          <p:cNvSpPr/>
          <p:nvPr/>
        </p:nvSpPr>
        <p:spPr>
          <a:xfrm>
            <a:off x="1601222" y="4444785"/>
            <a:ext cx="310555" cy="23714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6</a:t>
            </a:r>
            <a:endParaRPr lang="ko-KR" altLang="en-US" dirty="0"/>
          </a:p>
        </p:txBody>
      </p:sp>
      <p:sp>
        <p:nvSpPr>
          <p:cNvPr id="8" name="순서도: 연결자 7">
            <a:extLst>
              <a:ext uri="{FF2B5EF4-FFF2-40B4-BE49-F238E27FC236}">
                <a16:creationId xmlns:a16="http://schemas.microsoft.com/office/drawing/2014/main" id="{73A00142-C545-4A9B-AB6A-197873DC330F}"/>
              </a:ext>
            </a:extLst>
          </p:cNvPr>
          <p:cNvSpPr/>
          <p:nvPr/>
        </p:nvSpPr>
        <p:spPr>
          <a:xfrm>
            <a:off x="5723008" y="3676311"/>
            <a:ext cx="310555" cy="263963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78527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화살표: 아래쪽 3">
            <a:extLst>
              <a:ext uri="{FF2B5EF4-FFF2-40B4-BE49-F238E27FC236}">
                <a16:creationId xmlns:a16="http://schemas.microsoft.com/office/drawing/2014/main" id="{51B54D11-4335-4FA4-B9C8-F5465D676CAD}"/>
              </a:ext>
            </a:extLst>
          </p:cNvPr>
          <p:cNvSpPr/>
          <p:nvPr/>
        </p:nvSpPr>
        <p:spPr>
          <a:xfrm rot="5400000">
            <a:off x="7281969" y="1815909"/>
            <a:ext cx="465667" cy="11175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순서도: 처리 5">
            <a:extLst>
              <a:ext uri="{FF2B5EF4-FFF2-40B4-BE49-F238E27FC236}">
                <a16:creationId xmlns:a16="http://schemas.microsoft.com/office/drawing/2014/main" id="{CEF3CFA2-9132-4BBC-BB0D-D2889FBB24B4}"/>
              </a:ext>
            </a:extLst>
          </p:cNvPr>
          <p:cNvSpPr/>
          <p:nvPr/>
        </p:nvSpPr>
        <p:spPr>
          <a:xfrm>
            <a:off x="7637417" y="1744485"/>
            <a:ext cx="4224384" cy="1521229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복무내용 및 담당업무 구체적으로 명시</a:t>
            </a:r>
            <a:endParaRPr lang="en-US" altLang="ko-KR" dirty="0"/>
          </a:p>
          <a:p>
            <a:pPr algn="ctr"/>
            <a:r>
              <a:rPr lang="ko-KR" altLang="en-US" dirty="0" err="1"/>
              <a:t>학기중</a:t>
            </a:r>
            <a:r>
              <a:rPr lang="ko-KR" altLang="en-US" dirty="0"/>
              <a:t> 및 방학 중 업무 내용이 상이할 경우</a:t>
            </a:r>
            <a:r>
              <a:rPr lang="en-US" altLang="ko-KR" dirty="0"/>
              <a:t>, </a:t>
            </a:r>
            <a:r>
              <a:rPr lang="ko-KR" altLang="en-US" dirty="0"/>
              <a:t>각 조교에게 복무협약서 체결 단계에서 상세하게 안내 필요 </a:t>
            </a:r>
            <a:endParaRPr lang="en-US" altLang="ko-KR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D6FF21-0AB7-41A2-A32F-423B9F45F1DC}"/>
              </a:ext>
            </a:extLst>
          </p:cNvPr>
          <p:cNvSpPr txBox="1"/>
          <p:nvPr/>
        </p:nvSpPr>
        <p:spPr>
          <a:xfrm>
            <a:off x="169329" y="163056"/>
            <a:ext cx="108373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교육조교</a:t>
            </a:r>
            <a:r>
              <a:rPr lang="en-US" altLang="ko-KR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(TA) </a:t>
            </a: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복무협약서 작성 방법 </a:t>
            </a:r>
            <a:r>
              <a:rPr lang="en-US" altLang="ko-KR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_</a:t>
            </a: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신규</a:t>
            </a:r>
            <a:r>
              <a:rPr lang="en-US" altLang="ko-KR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재임용 </a:t>
            </a: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63C823D8-BA7D-46EB-8D78-6C8568ABAD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129" y="1047570"/>
            <a:ext cx="6392167" cy="2915057"/>
          </a:xfrm>
          <a:prstGeom prst="rect">
            <a:avLst/>
          </a:prstGeom>
        </p:spPr>
      </p:pic>
      <p:sp>
        <p:nvSpPr>
          <p:cNvPr id="5" name="액자 4">
            <a:extLst>
              <a:ext uri="{FF2B5EF4-FFF2-40B4-BE49-F238E27FC236}">
                <a16:creationId xmlns:a16="http://schemas.microsoft.com/office/drawing/2014/main" id="{95012378-1FF3-4C5F-8C09-2570A64C62CD}"/>
              </a:ext>
            </a:extLst>
          </p:cNvPr>
          <p:cNvSpPr/>
          <p:nvPr/>
        </p:nvSpPr>
        <p:spPr>
          <a:xfrm>
            <a:off x="330199" y="2028086"/>
            <a:ext cx="6243145" cy="1997029"/>
          </a:xfrm>
          <a:prstGeom prst="frame">
            <a:avLst>
              <a:gd name="adj1" fmla="val 33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763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그림 13">
            <a:extLst>
              <a:ext uri="{FF2B5EF4-FFF2-40B4-BE49-F238E27FC236}">
                <a16:creationId xmlns:a16="http://schemas.microsoft.com/office/drawing/2014/main" id="{33BAF978-F011-4144-8DDA-4E93C1CA4B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82" r="17790" b="23402"/>
          <a:stretch/>
        </p:blipFill>
        <p:spPr>
          <a:xfrm>
            <a:off x="715647" y="4797891"/>
            <a:ext cx="5875896" cy="1760864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46E82F97-095C-459C-AEA7-C136A2204B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343" y="1868148"/>
            <a:ext cx="7268589" cy="2448267"/>
          </a:xfrm>
          <a:prstGeom prst="rect">
            <a:avLst/>
          </a:prstGeom>
        </p:spPr>
      </p:pic>
      <p:sp>
        <p:nvSpPr>
          <p:cNvPr id="4" name="화살표: 아래쪽 3">
            <a:extLst>
              <a:ext uri="{FF2B5EF4-FFF2-40B4-BE49-F238E27FC236}">
                <a16:creationId xmlns:a16="http://schemas.microsoft.com/office/drawing/2014/main" id="{51B54D11-4335-4FA4-B9C8-F5465D676CAD}"/>
              </a:ext>
            </a:extLst>
          </p:cNvPr>
          <p:cNvSpPr/>
          <p:nvPr/>
        </p:nvSpPr>
        <p:spPr>
          <a:xfrm rot="5400000">
            <a:off x="7212297" y="1815909"/>
            <a:ext cx="465667" cy="11175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액자 4">
            <a:extLst>
              <a:ext uri="{FF2B5EF4-FFF2-40B4-BE49-F238E27FC236}">
                <a16:creationId xmlns:a16="http://schemas.microsoft.com/office/drawing/2014/main" id="{95012378-1FF3-4C5F-8C09-2570A64C62CD}"/>
              </a:ext>
            </a:extLst>
          </p:cNvPr>
          <p:cNvSpPr/>
          <p:nvPr/>
        </p:nvSpPr>
        <p:spPr>
          <a:xfrm>
            <a:off x="883733" y="2125309"/>
            <a:ext cx="5991200" cy="1481491"/>
          </a:xfrm>
          <a:prstGeom prst="frame">
            <a:avLst>
              <a:gd name="adj1" fmla="val 33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" name="순서도: 처리 5">
            <a:extLst>
              <a:ext uri="{FF2B5EF4-FFF2-40B4-BE49-F238E27FC236}">
                <a16:creationId xmlns:a16="http://schemas.microsoft.com/office/drawing/2014/main" id="{CEF3CFA2-9132-4BBC-BB0D-D2889FBB24B4}"/>
              </a:ext>
            </a:extLst>
          </p:cNvPr>
          <p:cNvSpPr/>
          <p:nvPr/>
        </p:nvSpPr>
        <p:spPr>
          <a:xfrm>
            <a:off x="7880331" y="1822866"/>
            <a:ext cx="3981470" cy="1569351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예시</a:t>
            </a:r>
            <a:endParaRPr lang="en-US" altLang="ko-KR" dirty="0"/>
          </a:p>
          <a:p>
            <a:pPr algn="ctr"/>
            <a:r>
              <a:rPr lang="en-US" altLang="ko-KR" dirty="0"/>
              <a:t>(</a:t>
            </a:r>
            <a:r>
              <a:rPr lang="ko-KR" altLang="en-US" dirty="0"/>
              <a:t>월요일</a:t>
            </a:r>
            <a:r>
              <a:rPr lang="en-US" altLang="ko-KR" dirty="0"/>
              <a:t>, </a:t>
            </a:r>
            <a:r>
              <a:rPr lang="ko-KR" altLang="en-US" dirty="0"/>
              <a:t>수요일</a:t>
            </a:r>
            <a:r>
              <a:rPr lang="en-US" altLang="ko-KR" dirty="0"/>
              <a:t>)</a:t>
            </a:r>
            <a:r>
              <a:rPr lang="ko-KR" altLang="en-US" dirty="0"/>
              <a:t> </a:t>
            </a:r>
            <a:r>
              <a:rPr lang="en-US" altLang="ko-KR" dirty="0"/>
              <a:t>09</a:t>
            </a:r>
            <a:r>
              <a:rPr lang="ko-KR" altLang="en-US" dirty="0"/>
              <a:t>시  </a:t>
            </a:r>
            <a:r>
              <a:rPr lang="en-US" altLang="ko-KR" dirty="0"/>
              <a:t>~ 17</a:t>
            </a:r>
            <a:r>
              <a:rPr lang="ko-KR" altLang="en-US" dirty="0"/>
              <a:t>시</a:t>
            </a:r>
            <a:endParaRPr lang="en-US" altLang="ko-KR" dirty="0"/>
          </a:p>
          <a:p>
            <a:pPr algn="ctr"/>
            <a:endParaRPr lang="en-US" altLang="ko-KR" dirty="0"/>
          </a:p>
          <a:p>
            <a:pPr algn="ctr"/>
            <a:r>
              <a:rPr lang="ko-KR" altLang="en-US" dirty="0"/>
              <a:t>본인 근무유형에 체크</a:t>
            </a:r>
            <a:endParaRPr lang="en-US" altLang="ko-KR" dirty="0"/>
          </a:p>
        </p:txBody>
      </p:sp>
      <p:sp>
        <p:nvSpPr>
          <p:cNvPr id="7" name="액자 6">
            <a:extLst>
              <a:ext uri="{FF2B5EF4-FFF2-40B4-BE49-F238E27FC236}">
                <a16:creationId xmlns:a16="http://schemas.microsoft.com/office/drawing/2014/main" id="{5F7908B9-BDF0-4349-A4D3-51CFA0395117}"/>
              </a:ext>
            </a:extLst>
          </p:cNvPr>
          <p:cNvSpPr/>
          <p:nvPr/>
        </p:nvSpPr>
        <p:spPr>
          <a:xfrm>
            <a:off x="768837" y="3863961"/>
            <a:ext cx="2475904" cy="368781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" name="화살표: 아래쪽 9">
            <a:extLst>
              <a:ext uri="{FF2B5EF4-FFF2-40B4-BE49-F238E27FC236}">
                <a16:creationId xmlns:a16="http://schemas.microsoft.com/office/drawing/2014/main" id="{C23161DD-36A4-41C5-84C9-9E586C5670E0}"/>
              </a:ext>
            </a:extLst>
          </p:cNvPr>
          <p:cNvSpPr/>
          <p:nvPr/>
        </p:nvSpPr>
        <p:spPr>
          <a:xfrm rot="5400000">
            <a:off x="5677874" y="2433130"/>
            <a:ext cx="465667" cy="32304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순서도: 처리 10">
            <a:extLst>
              <a:ext uri="{FF2B5EF4-FFF2-40B4-BE49-F238E27FC236}">
                <a16:creationId xmlns:a16="http://schemas.microsoft.com/office/drawing/2014/main" id="{13CEB68E-925D-449B-8A20-14C9E2CE8728}"/>
              </a:ext>
            </a:extLst>
          </p:cNvPr>
          <p:cNvSpPr/>
          <p:nvPr/>
        </p:nvSpPr>
        <p:spPr>
          <a:xfrm>
            <a:off x="7525930" y="3850748"/>
            <a:ext cx="4335871" cy="1569351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예시</a:t>
            </a:r>
            <a:endParaRPr lang="en-US" altLang="ko-KR" dirty="0"/>
          </a:p>
          <a:p>
            <a:pPr algn="ctr"/>
            <a:r>
              <a:rPr lang="ko-KR" altLang="en-US" dirty="0"/>
              <a:t>매주 </a:t>
            </a:r>
            <a:r>
              <a:rPr lang="en-US" altLang="ko-KR" dirty="0"/>
              <a:t>2</a:t>
            </a:r>
            <a:r>
              <a:rPr lang="ko-KR" altLang="en-US" dirty="0"/>
              <a:t>일 복무 </a:t>
            </a:r>
            <a:r>
              <a:rPr lang="en-US" altLang="ko-KR" dirty="0"/>
              <a:t>(</a:t>
            </a:r>
            <a:r>
              <a:rPr lang="ko-KR" altLang="en-US" dirty="0"/>
              <a:t>월</a:t>
            </a:r>
            <a:r>
              <a:rPr lang="en-US" altLang="ko-KR" dirty="0"/>
              <a:t>, </a:t>
            </a:r>
            <a:r>
              <a:rPr lang="ko-KR" altLang="en-US" dirty="0"/>
              <a:t>화</a:t>
            </a:r>
            <a:r>
              <a:rPr lang="en-US" altLang="ko-KR" dirty="0"/>
              <a:t>)</a:t>
            </a:r>
          </a:p>
          <a:p>
            <a:pPr algn="ctr"/>
            <a:r>
              <a:rPr lang="ko-KR" altLang="en-US" dirty="0"/>
              <a:t>매주 </a:t>
            </a:r>
            <a:r>
              <a:rPr lang="en-US" altLang="ko-KR" dirty="0"/>
              <a:t>1</a:t>
            </a:r>
            <a:r>
              <a:rPr lang="ko-KR" altLang="en-US" dirty="0"/>
              <a:t>일 복무 </a:t>
            </a:r>
            <a:r>
              <a:rPr lang="en-US" altLang="ko-KR" dirty="0"/>
              <a:t>(</a:t>
            </a:r>
            <a:r>
              <a:rPr lang="ko-KR" altLang="en-US" dirty="0"/>
              <a:t>월</a:t>
            </a:r>
            <a:r>
              <a:rPr lang="en-US" altLang="ko-KR" dirty="0"/>
              <a:t>)</a:t>
            </a:r>
          </a:p>
          <a:p>
            <a:pPr algn="ctr"/>
            <a:r>
              <a:rPr lang="ko-KR" altLang="en-US" dirty="0"/>
              <a:t>매주 </a:t>
            </a:r>
            <a:r>
              <a:rPr lang="en-US" altLang="ko-KR" dirty="0"/>
              <a:t>3</a:t>
            </a:r>
            <a:r>
              <a:rPr lang="ko-KR" altLang="en-US" dirty="0"/>
              <a:t>일 복무 </a:t>
            </a:r>
            <a:r>
              <a:rPr lang="en-US" altLang="ko-KR" dirty="0"/>
              <a:t>(</a:t>
            </a:r>
            <a:r>
              <a:rPr lang="ko-KR" altLang="en-US" dirty="0"/>
              <a:t>월</a:t>
            </a:r>
            <a:r>
              <a:rPr lang="en-US" altLang="ko-KR" dirty="0"/>
              <a:t>,</a:t>
            </a:r>
            <a:r>
              <a:rPr lang="ko-KR" altLang="en-US" dirty="0"/>
              <a:t>화</a:t>
            </a:r>
            <a:r>
              <a:rPr lang="en-US" altLang="ko-KR" dirty="0"/>
              <a:t>,</a:t>
            </a:r>
            <a:r>
              <a:rPr lang="ko-KR" altLang="en-US" dirty="0"/>
              <a:t>수</a:t>
            </a:r>
            <a:r>
              <a:rPr lang="en-US" altLang="ko-KR" dirty="0"/>
              <a:t>)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D6FF21-0AB7-41A2-A32F-423B9F45F1DC}"/>
              </a:ext>
            </a:extLst>
          </p:cNvPr>
          <p:cNvSpPr txBox="1"/>
          <p:nvPr/>
        </p:nvSpPr>
        <p:spPr>
          <a:xfrm>
            <a:off x="169329" y="163056"/>
            <a:ext cx="108373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교육조교</a:t>
            </a:r>
            <a:r>
              <a:rPr lang="en-US" altLang="ko-KR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(TA) </a:t>
            </a: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복무협약서 작성 방법 </a:t>
            </a:r>
            <a:r>
              <a:rPr lang="en-US" altLang="ko-KR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_</a:t>
            </a: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신규</a:t>
            </a:r>
            <a:r>
              <a:rPr lang="en-US" altLang="ko-KR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재임용 </a:t>
            </a:r>
          </a:p>
        </p:txBody>
      </p:sp>
      <p:sp>
        <p:nvSpPr>
          <p:cNvPr id="16" name="액자 15">
            <a:extLst>
              <a:ext uri="{FF2B5EF4-FFF2-40B4-BE49-F238E27FC236}">
                <a16:creationId xmlns:a16="http://schemas.microsoft.com/office/drawing/2014/main" id="{BDA51D41-4DA9-4BF5-A8FC-4BED1363E0EE}"/>
              </a:ext>
            </a:extLst>
          </p:cNvPr>
          <p:cNvSpPr/>
          <p:nvPr/>
        </p:nvSpPr>
        <p:spPr>
          <a:xfrm>
            <a:off x="715647" y="5121557"/>
            <a:ext cx="5991200" cy="914019"/>
          </a:xfrm>
          <a:prstGeom prst="frame">
            <a:avLst>
              <a:gd name="adj1" fmla="val 33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7" name="순서도: 처리 16">
            <a:extLst>
              <a:ext uri="{FF2B5EF4-FFF2-40B4-BE49-F238E27FC236}">
                <a16:creationId xmlns:a16="http://schemas.microsoft.com/office/drawing/2014/main" id="{0AB46372-5E1D-4C75-ACF2-6417783CBEC0}"/>
              </a:ext>
            </a:extLst>
          </p:cNvPr>
          <p:cNvSpPr/>
          <p:nvPr/>
        </p:nvSpPr>
        <p:spPr>
          <a:xfrm>
            <a:off x="6939188" y="5722311"/>
            <a:ext cx="2754677" cy="626529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본인 근무유형에 체크</a:t>
            </a:r>
            <a:endParaRPr lang="en-US" altLang="ko-KR" dirty="0"/>
          </a:p>
        </p:txBody>
      </p:sp>
      <p:sp>
        <p:nvSpPr>
          <p:cNvPr id="15" name="화살표: 아래쪽 14">
            <a:extLst>
              <a:ext uri="{FF2B5EF4-FFF2-40B4-BE49-F238E27FC236}">
                <a16:creationId xmlns:a16="http://schemas.microsoft.com/office/drawing/2014/main" id="{0044B5EF-8A55-45C9-93DA-6BB1863E961E}"/>
              </a:ext>
            </a:extLst>
          </p:cNvPr>
          <p:cNvSpPr/>
          <p:nvPr/>
        </p:nvSpPr>
        <p:spPr>
          <a:xfrm rot="5400000">
            <a:off x="6147555" y="5669755"/>
            <a:ext cx="465667" cy="11175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0805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화살표: 아래쪽 3">
            <a:extLst>
              <a:ext uri="{FF2B5EF4-FFF2-40B4-BE49-F238E27FC236}">
                <a16:creationId xmlns:a16="http://schemas.microsoft.com/office/drawing/2014/main" id="{51B54D11-4335-4FA4-B9C8-F5465D676CAD}"/>
              </a:ext>
            </a:extLst>
          </p:cNvPr>
          <p:cNvSpPr/>
          <p:nvPr/>
        </p:nvSpPr>
        <p:spPr>
          <a:xfrm rot="5400000">
            <a:off x="7304744" y="1579578"/>
            <a:ext cx="465667" cy="11175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순서도: 처리 5">
            <a:extLst>
              <a:ext uri="{FF2B5EF4-FFF2-40B4-BE49-F238E27FC236}">
                <a16:creationId xmlns:a16="http://schemas.microsoft.com/office/drawing/2014/main" id="{CEF3CFA2-9132-4BBC-BB0D-D2889FBB24B4}"/>
              </a:ext>
            </a:extLst>
          </p:cNvPr>
          <p:cNvSpPr/>
          <p:nvPr/>
        </p:nvSpPr>
        <p:spPr>
          <a:xfrm>
            <a:off x="7880331" y="1822866"/>
            <a:ext cx="3981470" cy="646331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/>
              <a:t>조교운영교수</a:t>
            </a:r>
            <a:r>
              <a:rPr lang="en-US" altLang="ko-KR" dirty="0"/>
              <a:t>: </a:t>
            </a:r>
            <a:r>
              <a:rPr lang="ko-KR" altLang="en-US" dirty="0"/>
              <a:t>각 학과장 </a:t>
            </a:r>
            <a:endParaRPr lang="en-US" altLang="ko-KR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D6FF21-0AB7-41A2-A32F-423B9F45F1DC}"/>
              </a:ext>
            </a:extLst>
          </p:cNvPr>
          <p:cNvSpPr txBox="1"/>
          <p:nvPr/>
        </p:nvSpPr>
        <p:spPr>
          <a:xfrm>
            <a:off x="169329" y="163056"/>
            <a:ext cx="108373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교육조교</a:t>
            </a:r>
            <a:r>
              <a:rPr lang="en-US" altLang="ko-KR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(TA) </a:t>
            </a: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복무협약서 작성 방법 </a:t>
            </a:r>
            <a:r>
              <a:rPr lang="en-US" altLang="ko-KR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_</a:t>
            </a: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신규</a:t>
            </a:r>
            <a:r>
              <a:rPr lang="en-US" altLang="ko-KR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3600" b="1" dirty="0">
                <a:latin typeface="나눔고딕" panose="020D0604000000000000" pitchFamily="50" charset="-127"/>
                <a:ea typeface="나눔고딕" panose="020D0604000000000000" pitchFamily="50" charset="-127"/>
              </a:rPr>
              <a:t>재임용 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9C439E72-37FC-44F2-9969-0F22BA21BE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329" y="971207"/>
            <a:ext cx="5982535" cy="2457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585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200</Words>
  <Application>Microsoft Office PowerPoint</Application>
  <PresentationFormat>와이드스크린</PresentationFormat>
  <Paragraphs>37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8" baseType="lpstr">
      <vt:lpstr>나눔고딕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24</cp:revision>
  <dcterms:created xsi:type="dcterms:W3CDTF">2023-01-27T04:24:44Z</dcterms:created>
  <dcterms:modified xsi:type="dcterms:W3CDTF">2026-02-02T04:19:20Z</dcterms:modified>
</cp:coreProperties>
</file>